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1"/>
  </p:notesMasterIdLst>
  <p:handoutMasterIdLst>
    <p:handoutMasterId r:id="rId22"/>
  </p:handoutMasterIdLst>
  <p:sldIdLst>
    <p:sldId id="295" r:id="rId2"/>
    <p:sldId id="290" r:id="rId3"/>
    <p:sldId id="292" r:id="rId4"/>
    <p:sldId id="297" r:id="rId5"/>
    <p:sldId id="298" r:id="rId6"/>
    <p:sldId id="294" r:id="rId7"/>
    <p:sldId id="291" r:id="rId8"/>
    <p:sldId id="300" r:id="rId9"/>
    <p:sldId id="301" r:id="rId10"/>
    <p:sldId id="299" r:id="rId11"/>
    <p:sldId id="302" r:id="rId12"/>
    <p:sldId id="304" r:id="rId13"/>
    <p:sldId id="303" r:id="rId14"/>
    <p:sldId id="305" r:id="rId15"/>
    <p:sldId id="306" r:id="rId16"/>
    <p:sldId id="307" r:id="rId17"/>
    <p:sldId id="308" r:id="rId18"/>
    <p:sldId id="310" r:id="rId19"/>
    <p:sldId id="3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51" autoAdjust="0"/>
  </p:normalViewPr>
  <p:slideViewPr>
    <p:cSldViewPr snapToGrid="0" snapToObjects="1">
      <p:cViewPr varScale="1">
        <p:scale>
          <a:sx n="75" d="100"/>
          <a:sy n="75" d="100"/>
        </p:scale>
        <p:origin x="974" y="4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7/18/2024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7/18/2024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7/18/2024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7/18/2024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7/18/2024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7/18/2024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4163"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8202" y="4712898"/>
            <a:ext cx="10515600" cy="703135"/>
          </a:xfrm>
        </p:spPr>
        <p:txBody>
          <a:bodyPr>
            <a:noAutofit/>
          </a:bodyPr>
          <a:lstStyle/>
          <a:p>
            <a:pPr algn="r"/>
            <a:r>
              <a:rPr lang="en-IN" sz="1800" dirty="0"/>
              <a:t>Data Analyst Project </a:t>
            </a:r>
          </a:p>
          <a:p>
            <a:pPr algn="r"/>
            <a:r>
              <a:rPr lang="en-IN" sz="1800" dirty="0"/>
              <a:t>Rohit Rai </a:t>
            </a: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20504" y="2749214"/>
            <a:ext cx="10091336" cy="1927810"/>
          </a:xfrm>
        </p:spPr>
        <p:txBody>
          <a:bodyPr/>
          <a:lstStyle/>
          <a:p>
            <a:r>
              <a:rPr lang="en-IN" sz="4000" dirty="0"/>
              <a:t>Zomato Data Analysis Project Report</a:t>
            </a:r>
            <a:endParaRPr lang="en-US" sz="4000" dirty="0"/>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772E-2A75-701E-7ACB-150ECE20416A}"/>
              </a:ext>
            </a:extLst>
          </p:cNvPr>
          <p:cNvSpPr>
            <a:spLocks noGrp="1"/>
          </p:cNvSpPr>
          <p:nvPr>
            <p:ph type="title"/>
          </p:nvPr>
        </p:nvSpPr>
        <p:spPr/>
        <p:txBody>
          <a:bodyPr/>
          <a:lstStyle/>
          <a:p>
            <a:r>
              <a:rPr lang="en-US" sz="2400" dirty="0"/>
              <a:t>Performing...</a:t>
            </a:r>
            <a:endParaRPr lang="en-IN" dirty="0"/>
          </a:p>
        </p:txBody>
      </p:sp>
      <p:pic>
        <p:nvPicPr>
          <p:cNvPr id="5" name="Content Placeholder 4">
            <a:extLst>
              <a:ext uri="{FF2B5EF4-FFF2-40B4-BE49-F238E27FC236}">
                <a16:creationId xmlns:a16="http://schemas.microsoft.com/office/drawing/2014/main" id="{A1D4EE4F-3368-90EF-13F3-7D408EC5A4CC}"/>
              </a:ext>
            </a:extLst>
          </p:cNvPr>
          <p:cNvPicPr>
            <a:picLocks noGrp="1" noChangeAspect="1"/>
          </p:cNvPicPr>
          <p:nvPr>
            <p:ph sz="quarter" idx="10"/>
          </p:nvPr>
        </p:nvPicPr>
        <p:blipFill>
          <a:blip r:embed="rId2"/>
          <a:stretch>
            <a:fillRect/>
          </a:stretch>
        </p:blipFill>
        <p:spPr>
          <a:xfrm>
            <a:off x="2145604" y="1482722"/>
            <a:ext cx="7900791" cy="4874776"/>
          </a:xfrm>
        </p:spPr>
      </p:pic>
    </p:spTree>
    <p:extLst>
      <p:ext uri="{BB962C8B-B14F-4D97-AF65-F5344CB8AC3E}">
        <p14:creationId xmlns:p14="http://schemas.microsoft.com/office/powerpoint/2010/main" val="38918633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Bi-gram and trigram analyses involve examining the frequency of two-word and three-word combinations in the dataset, providing deeper insights into customer sentiments and preferences.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67098"/>
            <a:ext cx="6044503" cy="583800"/>
          </a:xfrm>
        </p:spPr>
        <p:txBody>
          <a:bodyPr/>
          <a:lstStyle/>
          <a:p>
            <a:r>
              <a:rPr lang="en-IN" sz="1800" dirty="0"/>
              <a:t>Performing Bi-gram and Trigram Analysis</a:t>
            </a:r>
            <a:endParaRPr lang="en-US" sz="1800" dirty="0"/>
          </a:p>
        </p:txBody>
      </p:sp>
    </p:spTree>
    <p:extLst>
      <p:ext uri="{BB962C8B-B14F-4D97-AF65-F5344CB8AC3E}">
        <p14:creationId xmlns:p14="http://schemas.microsoft.com/office/powerpoint/2010/main" val="14542784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C0AE-233B-D1DB-490E-FE80FFA7E3DC}"/>
              </a:ext>
            </a:extLst>
          </p:cNvPr>
          <p:cNvSpPr>
            <a:spLocks noGrp="1"/>
          </p:cNvSpPr>
          <p:nvPr>
            <p:ph type="title"/>
          </p:nvPr>
        </p:nvSpPr>
        <p:spPr/>
        <p:txBody>
          <a:bodyPr/>
          <a:lstStyle/>
          <a:p>
            <a:r>
              <a:rPr lang="en-IN" sz="2400" dirty="0"/>
              <a:t>Performing...</a:t>
            </a:r>
            <a:endParaRPr lang="en-IN" dirty="0"/>
          </a:p>
        </p:txBody>
      </p:sp>
      <p:pic>
        <p:nvPicPr>
          <p:cNvPr id="5" name="Content Placeholder 4">
            <a:extLst>
              <a:ext uri="{FF2B5EF4-FFF2-40B4-BE49-F238E27FC236}">
                <a16:creationId xmlns:a16="http://schemas.microsoft.com/office/drawing/2014/main" id="{C1A78AAD-2686-1A46-BC53-57C21AF55EBD}"/>
              </a:ext>
            </a:extLst>
          </p:cNvPr>
          <p:cNvPicPr>
            <a:picLocks noGrp="1" noChangeAspect="1"/>
          </p:cNvPicPr>
          <p:nvPr>
            <p:ph sz="quarter" idx="10"/>
          </p:nvPr>
        </p:nvPicPr>
        <p:blipFill>
          <a:blip r:embed="rId2"/>
          <a:stretch>
            <a:fillRect/>
          </a:stretch>
        </p:blipFill>
        <p:spPr>
          <a:xfrm>
            <a:off x="1905000" y="1554480"/>
            <a:ext cx="8382000" cy="4695825"/>
          </a:xfrm>
        </p:spPr>
      </p:pic>
    </p:spTree>
    <p:extLst>
      <p:ext uri="{BB962C8B-B14F-4D97-AF65-F5344CB8AC3E}">
        <p14:creationId xmlns:p14="http://schemas.microsoft.com/office/powerpoint/2010/main" val="10791263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Geographical coordinates are extracted from the dataset to analyze the geographical distribution of restaurants and their ratings.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67098"/>
            <a:ext cx="6044503" cy="583800"/>
          </a:xfrm>
        </p:spPr>
        <p:txBody>
          <a:bodyPr/>
          <a:lstStyle/>
          <a:p>
            <a:r>
              <a:rPr lang="en-US" sz="1800" dirty="0"/>
              <a:t>Extracting Geographical Coordinates from Data</a:t>
            </a:r>
          </a:p>
        </p:txBody>
      </p:sp>
    </p:spTree>
    <p:extLst>
      <p:ext uri="{BB962C8B-B14F-4D97-AF65-F5344CB8AC3E}">
        <p14:creationId xmlns:p14="http://schemas.microsoft.com/office/powerpoint/2010/main" val="27328738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Geographical heat-maps are built to visualize the concentration of restaurants and their ratings across different regions, providing a clear picture of dining trends and preferences geographically.</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67098"/>
            <a:ext cx="6044503" cy="583800"/>
          </a:xfrm>
        </p:spPr>
        <p:txBody>
          <a:bodyPr/>
          <a:lstStyle/>
          <a:p>
            <a:r>
              <a:rPr lang="en-IN" sz="1800" dirty="0"/>
              <a:t>Building Geographical Heat-Maps</a:t>
            </a:r>
            <a:endParaRPr lang="en-US" sz="1800" dirty="0"/>
          </a:p>
        </p:txBody>
      </p:sp>
    </p:spTree>
    <p:extLst>
      <p:ext uri="{BB962C8B-B14F-4D97-AF65-F5344CB8AC3E}">
        <p14:creationId xmlns:p14="http://schemas.microsoft.com/office/powerpoint/2010/main" val="33746691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FDD9-B584-8956-A62E-90F1B6C6233C}"/>
              </a:ext>
            </a:extLst>
          </p:cNvPr>
          <p:cNvSpPr>
            <a:spLocks noGrp="1"/>
          </p:cNvSpPr>
          <p:nvPr>
            <p:ph type="title"/>
          </p:nvPr>
        </p:nvSpPr>
        <p:spPr/>
        <p:txBody>
          <a:bodyPr/>
          <a:lstStyle/>
          <a:p>
            <a:r>
              <a:rPr lang="en-IN" sz="2400" dirty="0"/>
              <a:t>Building...</a:t>
            </a:r>
            <a:endParaRPr lang="en-IN" dirty="0"/>
          </a:p>
        </p:txBody>
      </p:sp>
      <p:pic>
        <p:nvPicPr>
          <p:cNvPr id="5" name="Content Placeholder 4">
            <a:extLst>
              <a:ext uri="{FF2B5EF4-FFF2-40B4-BE49-F238E27FC236}">
                <a16:creationId xmlns:a16="http://schemas.microsoft.com/office/drawing/2014/main" id="{66276A8F-E52C-BE8B-56B3-0B9F594CF827}"/>
              </a:ext>
            </a:extLst>
          </p:cNvPr>
          <p:cNvPicPr>
            <a:picLocks noGrp="1" noChangeAspect="1"/>
          </p:cNvPicPr>
          <p:nvPr>
            <p:ph sz="quarter" idx="10"/>
          </p:nvPr>
        </p:nvPicPr>
        <p:blipFill>
          <a:blip r:embed="rId2"/>
          <a:stretch>
            <a:fillRect/>
          </a:stretch>
        </p:blipFill>
        <p:spPr>
          <a:xfrm>
            <a:off x="1900088" y="1383619"/>
            <a:ext cx="8493592" cy="5120686"/>
          </a:xfrm>
        </p:spPr>
      </p:pic>
    </p:spTree>
    <p:extLst>
      <p:ext uri="{BB962C8B-B14F-4D97-AF65-F5344CB8AC3E}">
        <p14:creationId xmlns:p14="http://schemas.microsoft.com/office/powerpoint/2010/main" val="8985530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93381" y="3620250"/>
            <a:ext cx="6049528" cy="2826095"/>
          </a:xfrm>
        </p:spPr>
        <p:txBody>
          <a:bodyPr>
            <a:normAutofit/>
          </a:bodyPr>
          <a:lstStyle/>
          <a:p>
            <a:pPr marL="0" indent="0">
              <a:buNone/>
            </a:pPr>
            <a:r>
              <a:rPr lang="en-US" dirty="0"/>
              <a:t>Automation scripts are developed to streamline repetitive tasks in the data analysis process, enhancing efficiency and accuracy.</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67098"/>
            <a:ext cx="6044503" cy="583800"/>
          </a:xfrm>
        </p:spPr>
        <p:txBody>
          <a:bodyPr/>
          <a:lstStyle/>
          <a:p>
            <a:r>
              <a:rPr lang="en-IN" sz="2000" dirty="0"/>
              <a:t>Task Automation</a:t>
            </a:r>
            <a:endParaRPr lang="en-US" sz="2000" dirty="0"/>
          </a:p>
        </p:txBody>
      </p:sp>
    </p:spTree>
    <p:extLst>
      <p:ext uri="{BB962C8B-B14F-4D97-AF65-F5344CB8AC3E}">
        <p14:creationId xmlns:p14="http://schemas.microsoft.com/office/powerpoint/2010/main" val="236500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A2FF-A58C-ACEB-22DE-4A5AF464CED5}"/>
              </a:ext>
            </a:extLst>
          </p:cNvPr>
          <p:cNvSpPr>
            <a:spLocks noGrp="1"/>
          </p:cNvSpPr>
          <p:nvPr>
            <p:ph type="title"/>
          </p:nvPr>
        </p:nvSpPr>
        <p:spPr/>
        <p:txBody>
          <a:bodyPr/>
          <a:lstStyle/>
          <a:p>
            <a:r>
              <a:rPr lang="en-IN" sz="2400" dirty="0"/>
              <a:t>Task...</a:t>
            </a:r>
            <a:endParaRPr lang="en-IN" dirty="0"/>
          </a:p>
        </p:txBody>
      </p:sp>
      <p:pic>
        <p:nvPicPr>
          <p:cNvPr id="5" name="Content Placeholder 4">
            <a:extLst>
              <a:ext uri="{FF2B5EF4-FFF2-40B4-BE49-F238E27FC236}">
                <a16:creationId xmlns:a16="http://schemas.microsoft.com/office/drawing/2014/main" id="{04FEED31-1DD3-1FB6-A1F0-228A374BB979}"/>
              </a:ext>
            </a:extLst>
          </p:cNvPr>
          <p:cNvPicPr>
            <a:picLocks noGrp="1" noChangeAspect="1"/>
          </p:cNvPicPr>
          <p:nvPr>
            <p:ph sz="quarter" idx="10"/>
          </p:nvPr>
        </p:nvPicPr>
        <p:blipFill>
          <a:blip r:embed="rId2"/>
          <a:stretch>
            <a:fillRect/>
          </a:stretch>
        </p:blipFill>
        <p:spPr>
          <a:xfrm>
            <a:off x="1850918" y="1425390"/>
            <a:ext cx="8490163" cy="5109395"/>
          </a:xfrm>
        </p:spPr>
      </p:pic>
    </p:spTree>
    <p:extLst>
      <p:ext uri="{BB962C8B-B14F-4D97-AF65-F5344CB8AC3E}">
        <p14:creationId xmlns:p14="http://schemas.microsoft.com/office/powerpoint/2010/main" val="8476384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C8D3-5F4A-D273-DA4A-ED62466D330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52A0B01-90E3-8844-AAA2-84CC300A7483}"/>
              </a:ext>
            </a:extLst>
          </p:cNvPr>
          <p:cNvSpPr>
            <a:spLocks noGrp="1"/>
          </p:cNvSpPr>
          <p:nvPr>
            <p:ph sz="quarter" idx="10"/>
          </p:nvPr>
        </p:nvSpPr>
        <p:spPr>
          <a:xfrm>
            <a:off x="830263" y="2110105"/>
            <a:ext cx="10531474" cy="4495800"/>
          </a:xfrm>
        </p:spPr>
        <p:txBody>
          <a:bodyPr/>
          <a:lstStyle/>
          <a:p>
            <a:pPr marL="0" indent="0">
              <a:buNone/>
            </a:pPr>
            <a:r>
              <a:rPr lang="en-US" dirty="0"/>
              <a:t>The Zomato Data Analysis project effectively leverages data science techniques to provide valuable insights into the restaurant industry. By analyzing trends in user ratings, geographical distribution, and customer sentiment, the project offers practical recommendations for restaurant owners and marketers to enhance their services and target their audience more effectively.</a:t>
            </a:r>
            <a:endParaRPr lang="en-IN" dirty="0"/>
          </a:p>
        </p:txBody>
      </p:sp>
    </p:spTree>
    <p:extLst>
      <p:ext uri="{BB962C8B-B14F-4D97-AF65-F5344CB8AC3E}">
        <p14:creationId xmlns:p14="http://schemas.microsoft.com/office/powerpoint/2010/main" val="42372829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CC41A-BF96-66AA-5B09-51EA22F4E58F}"/>
              </a:ext>
            </a:extLst>
          </p:cNvPr>
          <p:cNvSpPr>
            <a:spLocks noGrp="1"/>
          </p:cNvSpPr>
          <p:nvPr>
            <p:ph sz="quarter" idx="10"/>
          </p:nvPr>
        </p:nvSpPr>
        <p:spPr>
          <a:xfrm>
            <a:off x="830263" y="2359025"/>
            <a:ext cx="10531474" cy="4495800"/>
          </a:xfrm>
        </p:spPr>
        <p:txBody>
          <a:bodyPr>
            <a:normAutofit/>
          </a:bodyPr>
          <a:lstStyle/>
          <a:p>
            <a:pPr marL="0" indent="0">
              <a:buNone/>
            </a:pPr>
            <a:r>
              <a:rPr lang="en-US" sz="9600" dirty="0">
                <a:latin typeface="Times New Roman" panose="02020603050405020304" pitchFamily="18" charset="0"/>
                <a:cs typeface="Times New Roman" panose="02020603050405020304" pitchFamily="18" charset="0"/>
              </a:rPr>
              <a:t>       Thank You</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4156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IN" dirty="0"/>
              <a:t>Contents</a:t>
            </a:r>
            <a:endParaRPr lang="en-US" dirty="0"/>
          </a:p>
        </p:txBody>
      </p:sp>
      <p:sp>
        <p:nvSpPr>
          <p:cNvPr id="3" name="Content Placeholder 2">
            <a:extLst>
              <a:ext uri="{FF2B5EF4-FFF2-40B4-BE49-F238E27FC236}">
                <a16:creationId xmlns:a16="http://schemas.microsoft.com/office/drawing/2014/main" id="{BB05B0E5-D87A-E1E8-81BE-3D6A5B072F32}"/>
              </a:ext>
            </a:extLst>
          </p:cNvPr>
          <p:cNvSpPr>
            <a:spLocks noGrp="1" noChangeArrowheads="1"/>
          </p:cNvSpPr>
          <p:nvPr>
            <p:ph idx="4294967295"/>
          </p:nvPr>
        </p:nvSpPr>
        <p:spPr bwMode="auto">
          <a:xfrm>
            <a:off x="830269" y="1440870"/>
            <a:ext cx="10173011"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2"/>
                </a:solidFill>
                <a:effectLst/>
                <a:latin typeface="Arial" panose="020B0604020202020204" pitchFamily="34" charset="0"/>
              </a:rPr>
              <a:t>1. Introduction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2"/>
                </a:solidFill>
                <a:effectLst/>
                <a:latin typeface="Arial" panose="020B0604020202020204" pitchFamily="34" charset="0"/>
              </a:rPr>
              <a:t>2. Data Collection</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bg2"/>
                </a:solidFill>
                <a:latin typeface="Arial" panose="020B0604020202020204" pitchFamily="34" charset="0"/>
              </a:rPr>
              <a:t>      (</a:t>
            </a:r>
            <a:r>
              <a:rPr lang="en-US" altLang="en-US" sz="1800" dirty="0" err="1">
                <a:solidFill>
                  <a:schemeClr val="bg2"/>
                </a:solidFill>
                <a:latin typeface="Arial" panose="020B0604020202020204" pitchFamily="34" charset="0"/>
              </a:rPr>
              <a:t>i</a:t>
            </a:r>
            <a:r>
              <a:rPr lang="en-US" altLang="en-US" sz="1800" dirty="0">
                <a:solidFill>
                  <a:schemeClr val="bg2"/>
                </a:solidFill>
                <a:latin typeface="Arial" panose="020B0604020202020204" pitchFamily="34" charset="0"/>
              </a:rPr>
              <a:t>) </a:t>
            </a:r>
            <a:r>
              <a:rPr kumimoji="0" lang="en-US" altLang="en-US" sz="1800" b="0" i="0" u="none" strike="noStrike" cap="none" normalizeH="0" baseline="0" dirty="0">
                <a:ln>
                  <a:noFill/>
                </a:ln>
                <a:solidFill>
                  <a:schemeClr val="bg2"/>
                </a:solidFill>
                <a:effectLst/>
                <a:latin typeface="Arial" panose="020B0604020202020204" pitchFamily="34" charset="0"/>
              </a:rPr>
              <a:t>Importing Libraries</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bg2"/>
                </a:solidFill>
                <a:latin typeface="Arial" panose="020B0604020202020204" pitchFamily="34" charset="0"/>
              </a:rPr>
              <a:t>      (ii) </a:t>
            </a:r>
            <a:r>
              <a:rPr kumimoji="0" lang="en-US" altLang="en-US" sz="1800" b="0" i="0" u="none" strike="noStrike" cap="none" normalizeH="0" baseline="0" dirty="0">
                <a:ln>
                  <a:noFill/>
                </a:ln>
                <a:solidFill>
                  <a:schemeClr val="bg2"/>
                </a:solidFill>
                <a:effectLst/>
                <a:latin typeface="Arial" panose="020B0604020202020204" pitchFamily="34" charset="0"/>
              </a:rPr>
              <a:t>Gathering Data Files</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bg2"/>
                </a:solidFill>
                <a:latin typeface="Arial" panose="020B0604020202020204" pitchFamily="34" charset="0"/>
              </a:rPr>
              <a:t>      (iii)</a:t>
            </a:r>
            <a:r>
              <a:rPr kumimoji="0" lang="en-US" altLang="en-US" sz="1800" b="0" i="0" u="none" strike="noStrike" cap="none" normalizeH="0" baseline="0" dirty="0">
                <a:ln>
                  <a:noFill/>
                </a:ln>
                <a:solidFill>
                  <a:schemeClr val="bg2"/>
                </a:solidFill>
                <a:effectLst/>
                <a:latin typeface="Arial" panose="020B0604020202020204" pitchFamily="34" charset="0"/>
              </a:rPr>
              <a:t> Consolidating Data</a:t>
            </a:r>
          </a:p>
          <a:p>
            <a:pPr marL="0" marR="0" lvl="0" indent="0" algn="l" defTabSz="914400" rtl="0" eaLnBrk="0" fontAlgn="base" latinLnBrk="0" hangingPunct="0">
              <a:lnSpc>
                <a:spcPct val="100000"/>
              </a:lnSpc>
              <a:spcBef>
                <a:spcPct val="0"/>
              </a:spcBef>
              <a:spcAft>
                <a:spcPct val="0"/>
              </a:spcAft>
              <a:buClrTx/>
              <a:buSzTx/>
              <a:buNone/>
              <a:tabLst/>
            </a:pPr>
            <a:r>
              <a:rPr lang="en-US" sz="2000" dirty="0"/>
              <a:t>3. Relation between Online Order Option and Restaurant Rating</a:t>
            </a:r>
          </a:p>
          <a:p>
            <a:pPr marL="0" marR="0" lvl="0" indent="0" algn="l" defTabSz="914400" rtl="0" eaLnBrk="0" fontAlgn="base" latinLnBrk="0" hangingPunct="0">
              <a:lnSpc>
                <a:spcPct val="100000"/>
              </a:lnSpc>
              <a:spcBef>
                <a:spcPct val="0"/>
              </a:spcBef>
              <a:spcAft>
                <a:spcPct val="0"/>
              </a:spcAft>
              <a:buClrTx/>
              <a:buSzTx/>
              <a:buNone/>
              <a:tabLst/>
            </a:pPr>
            <a:r>
              <a:rPr lang="en-US" sz="2000" dirty="0"/>
              <a:t>4. Data Cleaning and Text Analysis</a:t>
            </a:r>
          </a:p>
          <a:p>
            <a:pPr marL="0" marR="0" lvl="0" indent="0" algn="l" defTabSz="914400" rtl="0" eaLnBrk="0" fontAlgn="base" latinLnBrk="0" hangingPunct="0">
              <a:lnSpc>
                <a:spcPct val="100000"/>
              </a:lnSpc>
              <a:spcBef>
                <a:spcPct val="0"/>
              </a:spcBef>
              <a:spcAft>
                <a:spcPct val="0"/>
              </a:spcAft>
              <a:buClrTx/>
              <a:buSzTx/>
              <a:buNone/>
              <a:tabLst/>
            </a:pPr>
            <a:r>
              <a:rPr lang="en-US" sz="2000" dirty="0"/>
              <a:t>5. Performing Unigram Analysis and </a:t>
            </a:r>
            <a:r>
              <a:rPr lang="en-US" sz="2000" dirty="0" err="1"/>
              <a:t>Stopwords</a:t>
            </a:r>
            <a:r>
              <a:rPr lang="en-US" sz="2000" dirty="0"/>
              <a:t> Removal</a:t>
            </a:r>
          </a:p>
          <a:p>
            <a:pPr marL="0" marR="0" lvl="0" indent="0" algn="l" defTabSz="914400" rtl="0" eaLnBrk="0" fontAlgn="base" latinLnBrk="0" hangingPunct="0">
              <a:lnSpc>
                <a:spcPct val="100000"/>
              </a:lnSpc>
              <a:spcBef>
                <a:spcPct val="0"/>
              </a:spcBef>
              <a:spcAft>
                <a:spcPct val="0"/>
              </a:spcAft>
              <a:buClrTx/>
              <a:buSzTx/>
              <a:buNone/>
              <a:tabLst/>
            </a:pPr>
            <a:r>
              <a:rPr lang="en-IN" sz="2000" dirty="0"/>
              <a:t>6. Performing Bi-gram and Trigram Analysis</a:t>
            </a:r>
          </a:p>
          <a:p>
            <a:pPr marL="0" marR="0" lvl="0" indent="0" algn="l" defTabSz="914400" rtl="0" eaLnBrk="0" fontAlgn="base" latinLnBrk="0" hangingPunct="0">
              <a:lnSpc>
                <a:spcPct val="100000"/>
              </a:lnSpc>
              <a:spcBef>
                <a:spcPct val="0"/>
              </a:spcBef>
              <a:spcAft>
                <a:spcPct val="0"/>
              </a:spcAft>
              <a:buClrTx/>
              <a:buSzTx/>
              <a:buNone/>
              <a:tabLst/>
            </a:pPr>
            <a:r>
              <a:rPr lang="en-US" sz="2000" dirty="0"/>
              <a:t>7. Extracting Geographical Coordinates from Data</a:t>
            </a:r>
            <a:endParaRPr lang="en-IN" sz="2000" dirty="0"/>
          </a:p>
          <a:p>
            <a:pPr marL="0" marR="0" lvl="0" indent="0" algn="l" defTabSz="914400" rtl="0" eaLnBrk="0" fontAlgn="base" latinLnBrk="0" hangingPunct="0">
              <a:lnSpc>
                <a:spcPct val="100000"/>
              </a:lnSpc>
              <a:spcBef>
                <a:spcPct val="0"/>
              </a:spcBef>
              <a:spcAft>
                <a:spcPct val="0"/>
              </a:spcAft>
              <a:buClrTx/>
              <a:buSzTx/>
              <a:buNone/>
              <a:tabLst/>
            </a:pPr>
            <a:r>
              <a:rPr lang="en-IN" sz="2000" dirty="0"/>
              <a:t>8. Building Geographical Heat-Maps</a:t>
            </a:r>
          </a:p>
          <a:p>
            <a:pPr marL="0" marR="0" lvl="0" indent="0" algn="l" defTabSz="914400" rtl="0" eaLnBrk="0" fontAlgn="base" latinLnBrk="0" hangingPunct="0">
              <a:lnSpc>
                <a:spcPct val="100000"/>
              </a:lnSpc>
              <a:spcBef>
                <a:spcPct val="0"/>
              </a:spcBef>
              <a:spcAft>
                <a:spcPct val="0"/>
              </a:spcAft>
              <a:buClrTx/>
              <a:buSzTx/>
              <a:buNone/>
              <a:tabLst/>
            </a:pPr>
            <a:r>
              <a:rPr lang="en-IN" sz="2000" dirty="0"/>
              <a:t>9. Task Automation</a:t>
            </a:r>
          </a:p>
          <a:p>
            <a:pPr marL="0" marR="0" lvl="0" indent="0" algn="l" defTabSz="914400" rtl="0" eaLnBrk="0" fontAlgn="base" latinLnBrk="0" hangingPunct="0">
              <a:lnSpc>
                <a:spcPct val="100000"/>
              </a:lnSpc>
              <a:spcBef>
                <a:spcPct val="0"/>
              </a:spcBef>
              <a:spcAft>
                <a:spcPct val="0"/>
              </a:spcAft>
              <a:buClrTx/>
              <a:buSzTx/>
              <a:buNone/>
              <a:tabLst/>
            </a:pPr>
            <a:r>
              <a:rPr lang="en-IN" sz="2000" dirty="0"/>
              <a:t>10. Conclusion</a:t>
            </a:r>
            <a:endParaRPr lang="en-US" sz="2000" dirty="0"/>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spTree>
    <p:extLst>
      <p:ext uri="{BB962C8B-B14F-4D97-AF65-F5344CB8AC3E}">
        <p14:creationId xmlns:p14="http://schemas.microsoft.com/office/powerpoint/2010/main" val="20379365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652596"/>
            <a:ext cx="4862614" cy="4495765"/>
          </a:xfrm>
        </p:spPr>
        <p:txBody>
          <a:bodyPr>
            <a:normAutofit/>
          </a:bodyPr>
          <a:lstStyle/>
          <a:p>
            <a:pPr marL="0" indent="0">
              <a:buNone/>
            </a:pPr>
            <a:r>
              <a:rPr lang="en-US" dirty="0"/>
              <a:t>The Zomato Data Analysis project entails a detailed examination of restaurant data to uncover insights into user behavior and restaurant ratings. Utilizing Python libraries such as pandas, </a:t>
            </a:r>
            <a:r>
              <a:rPr lang="en-US" dirty="0" err="1"/>
              <a:t>numpy</a:t>
            </a:r>
            <a:r>
              <a:rPr lang="en-US" dirty="0"/>
              <a:t>, matplotlib, and seaborn, the data is processed, analyzed, and visualized to provide a comprehensive understanding of dining trends and preferences.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IN" dirty="0"/>
              <a:t>Introduction</a:t>
            </a:r>
            <a:endParaRPr lang="en-US"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3548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0353-ED27-7999-6312-1E386601578D}"/>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01647298-2007-4A67-47A3-DB3EC4CFF666}"/>
              </a:ext>
            </a:extLst>
          </p:cNvPr>
          <p:cNvSpPr>
            <a:spLocks noGrp="1"/>
          </p:cNvSpPr>
          <p:nvPr>
            <p:ph sz="quarter" idx="10"/>
          </p:nvPr>
        </p:nvSpPr>
        <p:spPr/>
        <p:txBody>
          <a:bodyPr/>
          <a:lstStyle/>
          <a:p>
            <a:pPr marL="0" indent="0">
              <a:buNone/>
            </a:pPr>
            <a:r>
              <a:rPr lang="en-US" b="1" dirty="0"/>
              <a:t>Data collection</a:t>
            </a:r>
            <a:r>
              <a:rPr lang="en-US" dirty="0"/>
              <a:t> involves gathering and recording information for analysis or research purposes. Methods include surveys, interviews, observations, and data mining. It ensures relevant and accurate data is obtained to support decision-making, research objectives, or understanding phenomena in various fields such as science, business, and social sciences.</a:t>
            </a:r>
          </a:p>
          <a:p>
            <a:pPr marL="0" indent="0">
              <a:buNone/>
            </a:pPr>
            <a:r>
              <a:rPr lang="en-US" b="1" dirty="0"/>
              <a:t> 2.1 Importing Libraries</a:t>
            </a:r>
          </a:p>
          <a:p>
            <a:pPr marL="0" indent="0">
              <a:buNone/>
            </a:pPr>
            <a:r>
              <a:rPr lang="en-US" dirty="0"/>
              <a:t>            Importing essential libraries like pandas for data manipulation, </a:t>
            </a:r>
            <a:r>
              <a:rPr lang="en-US" dirty="0" err="1"/>
              <a:t>numpy</a:t>
            </a:r>
            <a:r>
              <a:rPr lang="en-US" dirty="0"/>
              <a:t> for numerical operations, matplotlib and seaborn for data visualization, and others is crucial in data analysis. These libraries collectively enable tasks such as data cleaning, transformation, statistical analysis, and creating insightful visualizations, essential for extracting meaningful insights from data.</a:t>
            </a:r>
          </a:p>
          <a:p>
            <a:pPr marL="0" indent="0">
              <a:buNone/>
            </a:pPr>
            <a:endParaRPr lang="en-IN" dirty="0"/>
          </a:p>
        </p:txBody>
      </p:sp>
    </p:spTree>
    <p:extLst>
      <p:ext uri="{BB962C8B-B14F-4D97-AF65-F5344CB8AC3E}">
        <p14:creationId xmlns:p14="http://schemas.microsoft.com/office/powerpoint/2010/main" val="14784859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AC67-2484-3A2D-18EB-D179432B8EB0}"/>
              </a:ext>
            </a:extLst>
          </p:cNvPr>
          <p:cNvSpPr>
            <a:spLocks noGrp="1"/>
          </p:cNvSpPr>
          <p:nvPr>
            <p:ph type="title"/>
          </p:nvPr>
        </p:nvSpPr>
        <p:spPr/>
        <p:txBody>
          <a:bodyPr/>
          <a:lstStyle/>
          <a:p>
            <a:r>
              <a:rPr lang="en-IN" dirty="0"/>
              <a:t>Cont...</a:t>
            </a:r>
          </a:p>
        </p:txBody>
      </p:sp>
      <p:sp>
        <p:nvSpPr>
          <p:cNvPr id="3" name="Content Placeholder 2">
            <a:extLst>
              <a:ext uri="{FF2B5EF4-FFF2-40B4-BE49-F238E27FC236}">
                <a16:creationId xmlns:a16="http://schemas.microsoft.com/office/drawing/2014/main" id="{C8F32B23-972D-6FA6-9D8C-65C249A49BBA}"/>
              </a:ext>
            </a:extLst>
          </p:cNvPr>
          <p:cNvSpPr>
            <a:spLocks noGrp="1"/>
          </p:cNvSpPr>
          <p:nvPr>
            <p:ph sz="quarter" idx="10"/>
          </p:nvPr>
        </p:nvSpPr>
        <p:spPr/>
        <p:txBody>
          <a:bodyPr/>
          <a:lstStyle/>
          <a:p>
            <a:pPr marL="0" indent="0">
              <a:buNone/>
            </a:pPr>
            <a:r>
              <a:rPr lang="en-US" b="1" dirty="0"/>
              <a:t>  2.2 Gathering Data Files</a:t>
            </a:r>
          </a:p>
          <a:p>
            <a:pPr marL="0" indent="0">
              <a:buNone/>
            </a:pPr>
            <a:r>
              <a:rPr lang="en-US" b="1" dirty="0"/>
              <a:t>              </a:t>
            </a:r>
            <a:r>
              <a:rPr lang="en-US" dirty="0"/>
              <a:t>The data for this project was gathered from various sources, including Zomato’s API and other public datasets. The glob module is commonly employed to dynamically gather file paths based on specified patterns, ensuring precise file access and streamlined processing.</a:t>
            </a:r>
          </a:p>
          <a:p>
            <a:pPr marL="0" indent="0">
              <a:buNone/>
            </a:pPr>
            <a:r>
              <a:rPr lang="en-IN" dirty="0"/>
              <a:t>  2.3 Consolidating Data</a:t>
            </a:r>
          </a:p>
          <a:p>
            <a:pPr marL="0" indent="0">
              <a:buNone/>
            </a:pPr>
            <a:r>
              <a:rPr lang="en-IN" dirty="0"/>
              <a:t>            </a:t>
            </a:r>
            <a:r>
              <a:rPr lang="en-US" dirty="0"/>
              <a:t>In this project, each data file is individually read into a pandas </a:t>
            </a:r>
            <a:r>
              <a:rPr lang="en-US" dirty="0" err="1"/>
              <a:t>DataFrame</a:t>
            </a:r>
            <a:r>
              <a:rPr lang="en-US" dirty="0"/>
              <a:t> and then merged into a unified </a:t>
            </a:r>
            <a:r>
              <a:rPr lang="en-US" dirty="0" err="1"/>
              <a:t>DataFrame</a:t>
            </a:r>
            <a:r>
              <a:rPr lang="en-US" dirty="0"/>
              <a:t> using the </a:t>
            </a:r>
            <a:r>
              <a:rPr lang="en-US" dirty="0" err="1"/>
              <a:t>pd.concat</a:t>
            </a:r>
            <a:r>
              <a:rPr lang="en-US" dirty="0"/>
              <a:t>() function. This method consolidates disparate datasets into a cohesive format for seamless data exploration and insights generation.</a:t>
            </a:r>
            <a:endParaRPr lang="en-IN" dirty="0"/>
          </a:p>
        </p:txBody>
      </p:sp>
    </p:spTree>
    <p:extLst>
      <p:ext uri="{BB962C8B-B14F-4D97-AF65-F5344CB8AC3E}">
        <p14:creationId xmlns:p14="http://schemas.microsoft.com/office/powerpoint/2010/main" val="12426224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This section focuses on analyzing whether there is a relation between the online order option and the rating of the restaurant. By visualizing and statistically analyzing the data, we aim to uncover patterns and insights that could inform business decisions.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274730"/>
            <a:ext cx="6044503" cy="583800"/>
          </a:xfrm>
        </p:spPr>
        <p:txBody>
          <a:bodyPr/>
          <a:lstStyle/>
          <a:p>
            <a:r>
              <a:rPr lang="en-US" sz="2000" dirty="0"/>
              <a:t>Relation between Online Order Option and Restaurant Rating</a:t>
            </a:r>
          </a:p>
        </p:txBody>
      </p:sp>
    </p:spTree>
    <p:extLst>
      <p:ext uri="{BB962C8B-B14F-4D97-AF65-F5344CB8AC3E}">
        <p14:creationId xmlns:p14="http://schemas.microsoft.com/office/powerpoint/2010/main" val="94044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sz="2400" dirty="0"/>
              <a:t>Relation...</a:t>
            </a:r>
            <a:endParaRPr lang="en-US" altLang="ja-JP" dirty="0"/>
          </a:p>
        </p:txBody>
      </p:sp>
      <p:pic>
        <p:nvPicPr>
          <p:cNvPr id="5" name="Picture 4">
            <a:extLst>
              <a:ext uri="{FF2B5EF4-FFF2-40B4-BE49-F238E27FC236}">
                <a16:creationId xmlns:a16="http://schemas.microsoft.com/office/drawing/2014/main" id="{8ED713EE-06ED-878A-6EE0-6CDC507F20B3}"/>
              </a:ext>
            </a:extLst>
          </p:cNvPr>
          <p:cNvPicPr>
            <a:picLocks noChangeAspect="1"/>
          </p:cNvPicPr>
          <p:nvPr/>
        </p:nvPicPr>
        <p:blipFill>
          <a:blip r:embed="rId2"/>
          <a:stretch>
            <a:fillRect/>
          </a:stretch>
        </p:blipFill>
        <p:spPr>
          <a:xfrm>
            <a:off x="6306302" y="1737864"/>
            <a:ext cx="5047498" cy="4032512"/>
          </a:xfrm>
          <a:prstGeom prst="rect">
            <a:avLst/>
          </a:prstGeom>
        </p:spPr>
      </p:pic>
      <p:pic>
        <p:nvPicPr>
          <p:cNvPr id="7" name="Picture 6">
            <a:extLst>
              <a:ext uri="{FF2B5EF4-FFF2-40B4-BE49-F238E27FC236}">
                <a16:creationId xmlns:a16="http://schemas.microsoft.com/office/drawing/2014/main" id="{ECEE3E3C-03CF-1443-9E84-60D27277D5B8}"/>
              </a:ext>
            </a:extLst>
          </p:cNvPr>
          <p:cNvPicPr>
            <a:picLocks noChangeAspect="1"/>
          </p:cNvPicPr>
          <p:nvPr/>
        </p:nvPicPr>
        <p:blipFill>
          <a:blip r:embed="rId3"/>
          <a:stretch>
            <a:fillRect/>
          </a:stretch>
        </p:blipFill>
        <p:spPr>
          <a:xfrm>
            <a:off x="660395" y="1737864"/>
            <a:ext cx="5120650" cy="4032512"/>
          </a:xfrm>
          <a:prstGeom prst="rect">
            <a:avLst/>
          </a:prstGeom>
        </p:spPr>
      </p:pic>
    </p:spTree>
    <p:extLst>
      <p:ext uri="{BB962C8B-B14F-4D97-AF65-F5344CB8AC3E}">
        <p14:creationId xmlns:p14="http://schemas.microsoft.com/office/powerpoint/2010/main" val="20769619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Data cleaning is performed to handle missing values and ensure proper data types. This step is crucial for preparing the data for subsequent text analysis, where unigram, bigram, and trigram analyses are conducted to understand customer sentiments and preferences better.</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67098"/>
            <a:ext cx="6044503" cy="583800"/>
          </a:xfrm>
        </p:spPr>
        <p:txBody>
          <a:bodyPr/>
          <a:lstStyle/>
          <a:p>
            <a:r>
              <a:rPr lang="en-US" sz="1800" dirty="0"/>
              <a:t>Data Cleaning and Text Analysis</a:t>
            </a:r>
          </a:p>
        </p:txBody>
      </p:sp>
    </p:spTree>
    <p:extLst>
      <p:ext uri="{BB962C8B-B14F-4D97-AF65-F5344CB8AC3E}">
        <p14:creationId xmlns:p14="http://schemas.microsoft.com/office/powerpoint/2010/main" val="28927120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635143"/>
            <a:ext cx="6049528" cy="2826095"/>
          </a:xfrm>
        </p:spPr>
        <p:txBody>
          <a:bodyPr>
            <a:normAutofit/>
          </a:bodyPr>
          <a:lstStyle/>
          <a:p>
            <a:pPr marL="0" indent="0">
              <a:buNone/>
            </a:pPr>
            <a:r>
              <a:rPr lang="en-US" dirty="0"/>
              <a:t>Unigram analysis involves examining the frequency of single words in the dataset. </a:t>
            </a:r>
            <a:r>
              <a:rPr lang="en-US" dirty="0" err="1"/>
              <a:t>Stopwords</a:t>
            </a:r>
            <a:r>
              <a:rPr lang="en-US" dirty="0"/>
              <a:t> removal is performed to filter out common words that do not add significant meaning to the analysis.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387280"/>
            <a:ext cx="6044503" cy="583800"/>
          </a:xfrm>
        </p:spPr>
        <p:txBody>
          <a:bodyPr/>
          <a:lstStyle/>
          <a:p>
            <a:r>
              <a:rPr lang="en-US" sz="1800" dirty="0"/>
              <a:t>Performing Unigram Analysis and </a:t>
            </a:r>
            <a:r>
              <a:rPr lang="en-US" sz="1800" dirty="0" err="1"/>
              <a:t>Stopwords</a:t>
            </a:r>
            <a:r>
              <a:rPr lang="en-US" sz="1800" dirty="0"/>
              <a:t> Removal</a:t>
            </a:r>
          </a:p>
        </p:txBody>
      </p:sp>
    </p:spTree>
    <p:extLst>
      <p:ext uri="{BB962C8B-B14F-4D97-AF65-F5344CB8AC3E}">
        <p14:creationId xmlns:p14="http://schemas.microsoft.com/office/powerpoint/2010/main" val="29450715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73</TotalTime>
  <Words>682</Words>
  <Application>Microsoft Office PowerPoint</Application>
  <PresentationFormat>Widescreen</PresentationFormat>
  <Paragraphs>52</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 UI</vt:lpstr>
      <vt:lpstr>MingLiU</vt:lpstr>
      <vt:lpstr>Arial</vt:lpstr>
      <vt:lpstr>Calibri</vt:lpstr>
      <vt:lpstr>Times New Roman</vt:lpstr>
      <vt:lpstr>Bold Tech</vt:lpstr>
      <vt:lpstr>Zomato Data Analysis Project Report</vt:lpstr>
      <vt:lpstr>Contents</vt:lpstr>
      <vt:lpstr>Introduction</vt:lpstr>
      <vt:lpstr>Data Collection</vt:lpstr>
      <vt:lpstr>Cont...</vt:lpstr>
      <vt:lpstr>Relation between Online Order Option and Restaurant Rating</vt:lpstr>
      <vt:lpstr>Relation...</vt:lpstr>
      <vt:lpstr>Data Cleaning and Text Analysis</vt:lpstr>
      <vt:lpstr>Performing Unigram Analysis and Stopwords Removal</vt:lpstr>
      <vt:lpstr>Performing...</vt:lpstr>
      <vt:lpstr>Performing Bi-gram and Trigram Analysis</vt:lpstr>
      <vt:lpstr>Performing...</vt:lpstr>
      <vt:lpstr>Extracting Geographical Coordinates from Data</vt:lpstr>
      <vt:lpstr>Building Geographical Heat-Maps</vt:lpstr>
      <vt:lpstr>Building...</vt:lpstr>
      <vt:lpstr>Task Automation</vt:lpstr>
      <vt:lpstr>Task...</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Rai</dc:creator>
  <cp:lastModifiedBy>Rohit Rai</cp:lastModifiedBy>
  <cp:revision>2</cp:revision>
  <dcterms:created xsi:type="dcterms:W3CDTF">2024-07-15T18:03:19Z</dcterms:created>
  <dcterms:modified xsi:type="dcterms:W3CDTF">2024-07-18T05:21:50Z</dcterms:modified>
</cp:coreProperties>
</file>